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88" r:id="rId1"/>
  </p:sldMasterIdLst>
  <p:notesMasterIdLst>
    <p:notesMasterId r:id="rId18"/>
  </p:notesMasterIdLst>
  <p:sldIdLst>
    <p:sldId id="256" r:id="rId2"/>
    <p:sldId id="258" r:id="rId3"/>
    <p:sldId id="269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7" r:id="rId12"/>
    <p:sldId id="266" r:id="rId13"/>
    <p:sldId id="268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4E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5"/>
    <p:restoredTop sz="86465"/>
  </p:normalViewPr>
  <p:slideViewPr>
    <p:cSldViewPr snapToGrid="0" snapToObjects="1">
      <p:cViewPr varScale="1">
        <p:scale>
          <a:sx n="93" d="100"/>
          <a:sy n="93" d="100"/>
        </p:scale>
        <p:origin x="544" y="192"/>
      </p:cViewPr>
      <p:guideLst/>
    </p:cSldViewPr>
  </p:slideViewPr>
  <p:outlineViewPr>
    <p:cViewPr>
      <p:scale>
        <a:sx n="33" d="100"/>
        <a:sy n="33" d="100"/>
      </p:scale>
      <p:origin x="0" y="-124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5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sz="1850" b="1" baseline="0" dirty="0" smtClean="0"/>
              <a:t>MONTHLY REVENUE BY RATING</a:t>
            </a:r>
            <a:endParaRPr lang="en-US" sz="185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5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85000"/>
                    <a:satMod val="130000"/>
                  </a:schemeClr>
                </a:gs>
                <a:gs pos="34000">
                  <a:schemeClr val="accent1">
                    <a:shade val="87000"/>
                    <a:satMod val="125000"/>
                  </a:schemeClr>
                </a:gs>
                <a:gs pos="70000">
                  <a:schemeClr val="accent1">
                    <a:tint val="100000"/>
                    <a:shade val="90000"/>
                    <a:satMod val="130000"/>
                  </a:schemeClr>
                </a:gs>
                <a:gs pos="100000">
                  <a:schemeClr val="accent1">
                    <a:tint val="100000"/>
                    <a:shade val="100000"/>
                    <a:satMod val="110000"/>
                  </a:schemeClr>
                </a:gs>
              </a:gsLst>
              <a:path path="circle">
                <a:fillToRect l="100000" t="100000" r="100000" b="100000"/>
              </a:path>
            </a:gradFill>
            <a:ln>
              <a:noFill/>
            </a:ln>
            <a:effectLst>
              <a:outerShdw blurRad="38100" dist="25400" dir="2700000" algn="br" rotWithShape="0">
                <a:srgbClr val="000000">
                  <a:alpha val="60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Luxury</c:v>
                </c:pt>
                <c:pt idx="1">
                  <c:v>Upper Upscale</c:v>
                </c:pt>
                <c:pt idx="2">
                  <c:v>Upper Scale</c:v>
                </c:pt>
                <c:pt idx="3">
                  <c:v>Upper Midscale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3.351E6</c:v>
                </c:pt>
                <c:pt idx="1">
                  <c:v>2.375105E6</c:v>
                </c:pt>
                <c:pt idx="2">
                  <c:v>1.24661E6</c:v>
                </c:pt>
                <c:pt idx="3">
                  <c:v>781760.0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85000"/>
                    <a:satMod val="130000"/>
                  </a:schemeClr>
                </a:gs>
                <a:gs pos="34000">
                  <a:schemeClr val="accent2">
                    <a:shade val="87000"/>
                    <a:satMod val="125000"/>
                  </a:schemeClr>
                </a:gs>
                <a:gs pos="70000">
                  <a:schemeClr val="accent2">
                    <a:tint val="100000"/>
                    <a:shade val="90000"/>
                    <a:satMod val="130000"/>
                  </a:schemeClr>
                </a:gs>
                <a:gs pos="100000">
                  <a:schemeClr val="accent2">
                    <a:tint val="100000"/>
                    <a:shade val="100000"/>
                    <a:satMod val="110000"/>
                  </a:schemeClr>
                </a:gs>
              </a:gsLst>
              <a:path path="circle">
                <a:fillToRect l="100000" t="100000" r="100000" b="100000"/>
              </a:path>
            </a:gradFill>
            <a:ln>
              <a:noFill/>
            </a:ln>
            <a:effectLst>
              <a:outerShdw blurRad="38100" dist="25400" dir="2700000" algn="br" rotWithShape="0">
                <a:srgbClr val="000000">
                  <a:alpha val="60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Luxury</c:v>
                </c:pt>
                <c:pt idx="1">
                  <c:v>Upper Upscale</c:v>
                </c:pt>
                <c:pt idx="2">
                  <c:v>Upper Scale</c:v>
                </c:pt>
                <c:pt idx="3">
                  <c:v>Upper Midscale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hade val="85000"/>
                    <a:satMod val="130000"/>
                  </a:schemeClr>
                </a:gs>
                <a:gs pos="34000">
                  <a:schemeClr val="accent3">
                    <a:shade val="87000"/>
                    <a:satMod val="125000"/>
                  </a:schemeClr>
                </a:gs>
                <a:gs pos="70000">
                  <a:schemeClr val="accent3">
                    <a:tint val="100000"/>
                    <a:shade val="90000"/>
                    <a:satMod val="130000"/>
                  </a:schemeClr>
                </a:gs>
                <a:gs pos="100000">
                  <a:schemeClr val="accent3">
                    <a:tint val="100000"/>
                    <a:shade val="100000"/>
                    <a:satMod val="110000"/>
                  </a:schemeClr>
                </a:gs>
              </a:gsLst>
              <a:path path="circle">
                <a:fillToRect l="100000" t="100000" r="100000" b="100000"/>
              </a:path>
            </a:gradFill>
            <a:ln>
              <a:noFill/>
            </a:ln>
            <a:effectLst>
              <a:outerShdw blurRad="38100" dist="25400" dir="2700000" algn="br" rotWithShape="0">
                <a:srgbClr val="000000">
                  <a:alpha val="60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Luxury</c:v>
                </c:pt>
                <c:pt idx="1">
                  <c:v>Upper Upscale</c:v>
                </c:pt>
                <c:pt idx="2">
                  <c:v>Upper Scale</c:v>
                </c:pt>
                <c:pt idx="3">
                  <c:v>Upper Midscale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-2075186224"/>
        <c:axId val="-2075192464"/>
      </c:barChart>
      <c:catAx>
        <c:axId val="-207518622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5192464"/>
        <c:crosses val="autoZero"/>
        <c:auto val="1"/>
        <c:lblAlgn val="ctr"/>
        <c:lblOffset val="100"/>
        <c:noMultiLvlLbl val="0"/>
      </c:catAx>
      <c:valAx>
        <c:axId val="-20751924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518622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legendEntry>
        <c:idx val="1"/>
        <c:delete val="1"/>
      </c:legendEntry>
      <c:legendEntry>
        <c:idx val="2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MONTHLY REVENUE</a:t>
            </a:r>
            <a:r>
              <a:rPr lang="en-US" baseline="0" dirty="0" smtClean="0"/>
              <a:t> BY QUARTER</a:t>
            </a:r>
            <a:endParaRPr lang="en-US" dirty="0"/>
          </a:p>
        </c:rich>
      </c:tx>
      <c:layout>
        <c:manualLayout>
          <c:xMode val="edge"/>
          <c:yMode val="edge"/>
          <c:x val="0.238039902577484"/>
          <c:y val="0.047877463851572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Revenue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3.351E6</c:v>
                </c:pt>
                <c:pt idx="1">
                  <c:v>3.235814E6</c:v>
                </c:pt>
                <c:pt idx="2">
                  <c:v>3.185308E6</c:v>
                </c:pt>
                <c:pt idx="3">
                  <c:v>790760.0</c:v>
                </c:pt>
              </c:numCache>
            </c:numRef>
          </c:val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 smtClean="0"/>
              <a:t>MONTHLY REVENUE BY YEAR</a:t>
            </a:r>
            <a:endParaRPr lang="en-US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2013.0</c:v>
                </c:pt>
                <c:pt idx="1">
                  <c:v>2014.0</c:v>
                </c:pt>
                <c:pt idx="2">
                  <c:v>2015.0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3.124778E6</c:v>
                </c:pt>
                <c:pt idx="1">
                  <c:v>3.22766E6</c:v>
                </c:pt>
                <c:pt idx="2">
                  <c:v>3.351E6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2013.0</c:v>
                </c:pt>
                <c:pt idx="1">
                  <c:v>2014.0</c:v>
                </c:pt>
                <c:pt idx="2">
                  <c:v>2015.0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  <c:pt idx="0">
                  <c:v>2013.0</c:v>
                </c:pt>
                <c:pt idx="1">
                  <c:v>2014.0</c:v>
                </c:pt>
                <c:pt idx="2">
                  <c:v>2015.0</c:v>
                </c:pt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smooth val="0"/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2075372960"/>
        <c:axId val="-2075369824"/>
      </c:lineChart>
      <c:catAx>
        <c:axId val="-2075372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5369824"/>
        <c:crosses val="autoZero"/>
        <c:auto val="1"/>
        <c:lblAlgn val="ctr"/>
        <c:lblOffset val="100"/>
        <c:noMultiLvlLbl val="0"/>
      </c:catAx>
      <c:valAx>
        <c:axId val="-2075369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53729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legendEntry>
        <c:idx val="2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tiff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58E36-B5CD-804F-A70E-542900904D4E}" type="datetimeFigureOut">
              <a:rPr lang="en-US" smtClean="0"/>
              <a:t>4/6/16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DC03D-337D-F440-A218-302E46B8C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526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DC03D-337D-F440-A218-302E46B8CFD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043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DC03D-337D-F440-A218-302E46B8CFD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22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DC03D-337D-F440-A218-302E46B8CFD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83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DC03D-337D-F440-A218-302E46B8CFD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17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significance</a:t>
            </a:r>
            <a:r>
              <a:rPr lang="en-US" baseline="0" dirty="0" smtClean="0"/>
              <a:t>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DC03D-337D-F440-A218-302E46B8CFD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974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DC03D-337D-F440-A218-302E46B8CFD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99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2198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32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67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02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350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79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299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6189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0379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54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00A865C-BC40-F64A-BB29-12D13AE33A3D}" type="datetimeFigureOut">
              <a:rPr lang="en-US" smtClean="0"/>
              <a:t>4/6/16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407F35F-DD98-8C4F-9A46-8CFBC0E113D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08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9" r:id="rId1"/>
    <p:sldLayoutId id="2147484290" r:id="rId2"/>
    <p:sldLayoutId id="2147484291" r:id="rId3"/>
    <p:sldLayoutId id="2147484292" r:id="rId4"/>
    <p:sldLayoutId id="2147484293" r:id="rId5"/>
    <p:sldLayoutId id="2147484294" r:id="rId6"/>
    <p:sldLayoutId id="2147484295" r:id="rId7"/>
    <p:sldLayoutId id="2147484296" r:id="rId8"/>
    <p:sldLayoutId id="2147484297" r:id="rId9"/>
    <p:sldLayoutId id="2147484298" r:id="rId10"/>
    <p:sldLayoutId id="214748429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chart" Target="../charts/chart3.xml"/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Financial Impact of Social Media Ranking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Harshitha ram </a:t>
            </a:r>
            <a:r>
              <a:rPr lang="en-US" b="1" dirty="0" err="1" smtClean="0"/>
              <a:t>gopal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69125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Revenue = </a:t>
            </a:r>
            <a:endParaRPr lang="en-US" sz="3200" dirty="0" smtClean="0"/>
          </a:p>
          <a:p>
            <a:r>
              <a:rPr lang="en-US" sz="3200" dirty="0" smtClean="0"/>
              <a:t>3,351,000 </a:t>
            </a:r>
            <a:r>
              <a:rPr lang="en-US" sz="3200" dirty="0"/>
              <a:t>- 967,321 </a:t>
            </a:r>
            <a:r>
              <a:rPr lang="en-US" sz="3200" dirty="0" smtClean="0"/>
              <a:t>* </a:t>
            </a:r>
            <a:r>
              <a:rPr lang="en-US" sz="3200" dirty="0" err="1" smtClean="0"/>
              <a:t>Rank_by_size</a:t>
            </a:r>
            <a:r>
              <a:rPr lang="en-US" sz="3200" dirty="0" smtClean="0"/>
              <a:t> </a:t>
            </a:r>
          </a:p>
          <a:p>
            <a:r>
              <a:rPr lang="en-US" sz="3200" dirty="0" smtClean="0"/>
              <a:t>- 226,222 </a:t>
            </a:r>
            <a:r>
              <a:rPr lang="en-US" sz="3200" dirty="0"/>
              <a:t>* Y_2013 - 123,340 * Y_2014 </a:t>
            </a:r>
            <a:endParaRPr lang="en-US" sz="3200" dirty="0" smtClean="0"/>
          </a:p>
          <a:p>
            <a:r>
              <a:rPr lang="en-US" sz="3200" dirty="0" smtClean="0"/>
              <a:t>- 115,186 </a:t>
            </a:r>
            <a:r>
              <a:rPr lang="en-US" sz="3200" dirty="0"/>
              <a:t>* Q2 - 343,294 * Q3 - 165,692 * </a:t>
            </a:r>
            <a:r>
              <a:rPr lang="en-US" sz="3200" dirty="0" smtClean="0"/>
              <a:t>Q4 </a:t>
            </a:r>
          </a:p>
          <a:p>
            <a:r>
              <a:rPr lang="en-US" sz="3200" dirty="0" smtClean="0"/>
              <a:t>- </a:t>
            </a:r>
            <a:r>
              <a:rPr lang="en-US" sz="3200" dirty="0"/>
              <a:t> </a:t>
            </a:r>
            <a:r>
              <a:rPr lang="en-US" sz="3200" dirty="0" smtClean="0"/>
              <a:t>2,569,240 </a:t>
            </a:r>
            <a:r>
              <a:rPr lang="en-US" sz="3200" dirty="0"/>
              <a:t>* </a:t>
            </a:r>
            <a:r>
              <a:rPr lang="en-US" sz="3200" dirty="0" err="1"/>
              <a:t>Upper_Mid</a:t>
            </a:r>
            <a:r>
              <a:rPr lang="en-US" sz="3200" dirty="0"/>
              <a:t> - 975,895 * </a:t>
            </a:r>
            <a:r>
              <a:rPr lang="en-US" sz="3200" dirty="0" err="1"/>
              <a:t>Upper_Up</a:t>
            </a:r>
            <a:r>
              <a:rPr lang="en-US" sz="3200" dirty="0"/>
              <a:t> - 2,104,390 * Upscale </a:t>
            </a:r>
          </a:p>
        </p:txBody>
      </p:sp>
    </p:spTree>
    <p:extLst>
      <p:ext uri="{BB962C8B-B14F-4D97-AF65-F5344CB8AC3E}">
        <p14:creationId xmlns:p14="http://schemas.microsoft.com/office/powerpoint/2010/main" val="14555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1174596179"/>
              </p:ext>
            </p:extLst>
          </p:nvPr>
        </p:nvGraphicFramePr>
        <p:xfrm>
          <a:off x="6475306" y="3296921"/>
          <a:ext cx="4886961" cy="29260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523856586"/>
              </p:ext>
            </p:extLst>
          </p:nvPr>
        </p:nvGraphicFramePr>
        <p:xfrm>
          <a:off x="504612" y="3296921"/>
          <a:ext cx="4880186" cy="2789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367548352"/>
              </p:ext>
            </p:extLst>
          </p:nvPr>
        </p:nvGraphicFramePr>
        <p:xfrm>
          <a:off x="6355078" y="364066"/>
          <a:ext cx="5127416" cy="2650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9" name="Up Arrow 18"/>
          <p:cNvSpPr/>
          <p:nvPr/>
        </p:nvSpPr>
        <p:spPr>
          <a:xfrm>
            <a:off x="1391918" y="965199"/>
            <a:ext cx="524933" cy="94826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Up Arrow 19"/>
          <p:cNvSpPr/>
          <p:nvPr/>
        </p:nvSpPr>
        <p:spPr>
          <a:xfrm rot="10800000">
            <a:off x="3046305" y="965199"/>
            <a:ext cx="524933" cy="94826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061717" y="2051195"/>
            <a:ext cx="1710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RANK_BY_SIZE</a:t>
            </a:r>
          </a:p>
          <a:p>
            <a:r>
              <a:rPr lang="en-US" dirty="0" smtClean="0"/>
              <a:t>Ex: Move from Rank 1 to end of the line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716104" y="2090803"/>
            <a:ext cx="17102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$967,321 in Monthly Revenue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26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sz="3200" dirty="0" smtClean="0"/>
              <a:t> Group by rank ranges to understand if the revenue changes for all rank changes in all ranges.</a:t>
            </a:r>
          </a:p>
          <a:p>
            <a:pPr>
              <a:buFont typeface="Wingdings" charset="2"/>
              <a:buChar char="Ø"/>
            </a:pPr>
            <a:r>
              <a:rPr lang="en-US" sz="3200" dirty="0" smtClean="0"/>
              <a:t> Group data into different chain scales to understand if this phenomenon is across the board.</a:t>
            </a:r>
          </a:p>
          <a:p>
            <a:pPr>
              <a:buFont typeface="Wingdings" charset="2"/>
              <a:buChar char="Ø"/>
            </a:pPr>
            <a:r>
              <a:rPr lang="en-US" sz="3200" dirty="0"/>
              <a:t> </a:t>
            </a:r>
            <a:r>
              <a:rPr lang="en-US" sz="3200" dirty="0" smtClean="0"/>
              <a:t>Gather more features to control for variability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1230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Prediction – Model Selection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942109" y="1756756"/>
            <a:ext cx="10781607" cy="458277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Ø"/>
            </a:pPr>
            <a:r>
              <a:rPr lang="en-US" sz="2800" dirty="0" smtClean="0"/>
              <a:t> Random Forest was selected due to its high predictability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2400" dirty="0" smtClean="0"/>
              <a:t>TID , Quarter, Year, </a:t>
            </a:r>
            <a:r>
              <a:rPr lang="en-US" sz="2400" dirty="0" err="1" smtClean="0"/>
              <a:t>Pre_Rank_By_Size</a:t>
            </a:r>
            <a:r>
              <a:rPr lang="en-US" sz="2400" dirty="0" smtClean="0"/>
              <a:t>  (k-1 dummy)</a:t>
            </a:r>
          </a:p>
          <a:p>
            <a:pPr lvl="7"/>
            <a:r>
              <a:rPr lang="en-US" sz="1800" dirty="0" smtClean="0"/>
              <a:t>OOB Score – 0.91</a:t>
            </a:r>
          </a:p>
          <a:p>
            <a:pPr lvl="7"/>
            <a:r>
              <a:rPr lang="en-US" sz="1800" dirty="0" smtClean="0"/>
              <a:t>MSE - </a:t>
            </a:r>
          </a:p>
          <a:p>
            <a:pPr lvl="7"/>
            <a:r>
              <a:rPr lang="en-US" sz="1800" dirty="0" smtClean="0"/>
              <a:t>Trees – 1000  Features – 13 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2400" dirty="0" smtClean="0"/>
              <a:t>Brand, Quarter, Year, </a:t>
            </a:r>
            <a:r>
              <a:rPr lang="en-US" sz="2400" dirty="0" err="1" smtClean="0"/>
              <a:t>Pre_Rank_By_Size</a:t>
            </a:r>
            <a:r>
              <a:rPr lang="en-US" sz="2400" dirty="0" smtClean="0"/>
              <a:t> (k-1 dummy)</a:t>
            </a:r>
          </a:p>
          <a:p>
            <a:pPr lvl="7"/>
            <a:r>
              <a:rPr lang="en-US" sz="1800" dirty="0"/>
              <a:t>OOB </a:t>
            </a:r>
            <a:r>
              <a:rPr lang="en-US" sz="1800" dirty="0" smtClean="0"/>
              <a:t>Score – 0.81</a:t>
            </a:r>
            <a:endParaRPr lang="en-US" sz="1800" dirty="0"/>
          </a:p>
          <a:p>
            <a:pPr lvl="7"/>
            <a:r>
              <a:rPr lang="en-US" sz="1800" dirty="0"/>
              <a:t>MSE </a:t>
            </a:r>
            <a:r>
              <a:rPr lang="en-US" sz="1800" dirty="0" smtClean="0"/>
              <a:t>– 840,500 -&gt; $916</a:t>
            </a:r>
            <a:endParaRPr lang="en-US" sz="1800" dirty="0"/>
          </a:p>
          <a:p>
            <a:pPr lvl="7"/>
            <a:r>
              <a:rPr lang="en-US" sz="1800" dirty="0" smtClean="0"/>
              <a:t>Trees - 1000  Features - 3</a:t>
            </a:r>
            <a:endParaRPr lang="en-US" sz="1800" dirty="0"/>
          </a:p>
          <a:p>
            <a:pPr marL="544068" lvl="1" indent="-342900">
              <a:buFont typeface="+mj-lt"/>
              <a:buAutoNum type="arabicPeriod"/>
            </a:pPr>
            <a:r>
              <a:rPr lang="en-US" sz="2400" dirty="0" smtClean="0"/>
              <a:t>Brand</a:t>
            </a:r>
            <a:r>
              <a:rPr lang="en-US" sz="2400" dirty="0"/>
              <a:t>, Quarter, Year, </a:t>
            </a:r>
            <a:r>
              <a:rPr lang="en-US" sz="2400" dirty="0" err="1"/>
              <a:t>Pre_Rank_By_Size</a:t>
            </a:r>
            <a:r>
              <a:rPr lang="en-US" sz="2400" dirty="0"/>
              <a:t> (</a:t>
            </a:r>
            <a:r>
              <a:rPr lang="en-US" sz="2400" dirty="0" smtClean="0"/>
              <a:t>k </a:t>
            </a:r>
            <a:r>
              <a:rPr lang="en-US" sz="2400" dirty="0"/>
              <a:t>dummy)</a:t>
            </a:r>
          </a:p>
          <a:p>
            <a:pPr lvl="7"/>
            <a:r>
              <a:rPr lang="en-US" sz="1800" dirty="0"/>
              <a:t>OOB </a:t>
            </a:r>
            <a:r>
              <a:rPr lang="en-US" sz="1800" dirty="0" smtClean="0"/>
              <a:t>Score - 0.83</a:t>
            </a:r>
            <a:endParaRPr lang="en-US" sz="1800" dirty="0"/>
          </a:p>
          <a:p>
            <a:pPr lvl="7"/>
            <a:r>
              <a:rPr lang="en-US" sz="1800" dirty="0"/>
              <a:t>MSE </a:t>
            </a:r>
            <a:r>
              <a:rPr lang="en-US" sz="1800" dirty="0" smtClean="0"/>
              <a:t>- 828,000 -&gt; $909</a:t>
            </a:r>
            <a:endParaRPr lang="en-US" sz="1800" dirty="0"/>
          </a:p>
          <a:p>
            <a:pPr lvl="7"/>
            <a:r>
              <a:rPr lang="en-US" sz="1800" dirty="0" smtClean="0"/>
              <a:t>Trees </a:t>
            </a:r>
            <a:r>
              <a:rPr lang="en-US" sz="1800" dirty="0"/>
              <a:t>- </a:t>
            </a:r>
            <a:r>
              <a:rPr lang="en-US" sz="1800" dirty="0" smtClean="0"/>
              <a:t>1000 Features - 4</a:t>
            </a:r>
            <a:endParaRPr lang="en-US" sz="2400" dirty="0" smtClean="0"/>
          </a:p>
          <a:p>
            <a:pPr>
              <a:buFont typeface="Wingdings" charset="2"/>
              <a:buChar char="Ø"/>
            </a:pPr>
            <a:endParaRPr lang="en-US" sz="28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742219" y="2834640"/>
            <a:ext cx="3311236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smtClean="0"/>
              <a:t>Features/3 consistently performed well for all the regression models here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3527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Importance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037907"/>
              </p:ext>
            </p:extLst>
          </p:nvPr>
        </p:nvGraphicFramePr>
        <p:xfrm>
          <a:off x="6126480" y="1895302"/>
          <a:ext cx="3253048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6524"/>
                <a:gridCol w="1626524"/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Feature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Importance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</a:t>
                      </a: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Rank/Size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0.49121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Upper</a:t>
                      </a: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Upscale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0.20404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Upper</a:t>
                      </a: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Midscale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0.10771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Upscale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0.07351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Luxury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0.06556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0.01813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0.01465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Y_2015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0.00654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Y_2013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0.00640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Y_2014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0.00434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0.00416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0.00375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9500062" y="5877715"/>
            <a:ext cx="2840182" cy="336815"/>
          </a:xfrm>
          <a:prstGeom prst="rect">
            <a:avLst/>
          </a:prstGeom>
        </p:spPr>
        <p:txBody>
          <a:bodyPr vert="horz" lIns="0" tIns="45720" rIns="0" bIns="45720" rtlCol="0">
            <a:normAutofit fontScale="70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sz="3200" b="1" smtClean="0"/>
              <a:t>Model 3</a:t>
            </a:r>
            <a:endParaRPr lang="en-US" sz="3200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228643"/>
              </p:ext>
            </p:extLst>
          </p:nvPr>
        </p:nvGraphicFramePr>
        <p:xfrm>
          <a:off x="1886670" y="1889760"/>
          <a:ext cx="3073256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6628"/>
                <a:gridCol w="1536628"/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Feature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Importance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Pre</a:t>
                      </a: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Rank/Size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0.52849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Upper</a:t>
                      </a: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Upscale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0.19800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Upper</a:t>
                      </a:r>
                      <a:r>
                        <a:rPr lang="en-US" sz="18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Midscale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0.13726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Upscale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b-NO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0.08868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Q2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0.02022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Y_2013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0.00962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Y_2014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0.00703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0.00640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Q2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0.00430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7" name="Content Placeholder 2"/>
          <p:cNvSpPr txBox="1">
            <a:spLocks/>
          </p:cNvSpPr>
          <p:nvPr/>
        </p:nvSpPr>
        <p:spPr>
          <a:xfrm>
            <a:off x="797599" y="5261345"/>
            <a:ext cx="2840182" cy="336815"/>
          </a:xfrm>
          <a:prstGeom prst="rect">
            <a:avLst/>
          </a:prstGeom>
        </p:spPr>
        <p:txBody>
          <a:bodyPr vert="horz" lIns="0" tIns="45720" rIns="0" bIns="45720" rtlCol="0">
            <a:normAutofit fontScale="70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sz="3200" b="1" dirty="0" smtClean="0"/>
              <a:t>Model 2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937949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sz="3200" dirty="0" smtClean="0"/>
              <a:t>Use test/train instead of Cross-Validation to verify the result </a:t>
            </a:r>
          </a:p>
          <a:p>
            <a:pPr>
              <a:buFont typeface="Wingdings" charset="2"/>
              <a:buChar char="Ø"/>
            </a:pPr>
            <a:r>
              <a:rPr lang="en-US" sz="3200" dirty="0" smtClean="0"/>
              <a:t>Expand analysis to data from other brands and other cities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350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568334" y="2544894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833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0573" y="2049242"/>
            <a:ext cx="4937760" cy="4023360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sz="3200" dirty="0" smtClean="0"/>
              <a:t> Does a change in TripAdvisor ranking affect revenue of the hotel</a:t>
            </a:r>
          </a:p>
          <a:p>
            <a:pPr>
              <a:buFont typeface="Wingdings" charset="2"/>
              <a:buChar char="Ø"/>
            </a:pPr>
            <a:r>
              <a:rPr lang="en-US" sz="3200" dirty="0" smtClean="0"/>
              <a:t> Predict </a:t>
            </a:r>
            <a:r>
              <a:rPr lang="en-US" sz="3200" dirty="0"/>
              <a:t>hotel revenue for a particular </a:t>
            </a:r>
            <a:r>
              <a:rPr lang="en-US" sz="3200" dirty="0" smtClean="0"/>
              <a:t>time period </a:t>
            </a:r>
            <a:r>
              <a:rPr lang="en-US" sz="3200" dirty="0"/>
              <a:t>using TripAdvisor </a:t>
            </a:r>
            <a:r>
              <a:rPr lang="en-US" sz="3200" dirty="0" smtClean="0"/>
              <a:t>ranking and other available attributes</a:t>
            </a:r>
          </a:p>
          <a:p>
            <a:pPr>
              <a:buFont typeface="Wingdings" charset="2"/>
              <a:buChar char="Ø"/>
            </a:pPr>
            <a:endParaRPr lang="en-US" sz="3200" dirty="0" smtClean="0"/>
          </a:p>
          <a:p>
            <a:pPr>
              <a:buFont typeface="Wingdings" charset="2"/>
              <a:buChar char="Ø"/>
            </a:pPr>
            <a:endParaRPr lang="en-US" sz="3200" dirty="0"/>
          </a:p>
          <a:p>
            <a:pPr>
              <a:buFont typeface="Wingdings" charset="2"/>
              <a:buChar char="Ø"/>
            </a:pPr>
            <a:endParaRPr lang="en-US" sz="3200" dirty="0" smtClean="0"/>
          </a:p>
          <a:p>
            <a:pPr>
              <a:buFont typeface="Wingdings" charset="2"/>
              <a:buChar char="Ø"/>
            </a:pPr>
            <a:endParaRPr lang="en-US" sz="3200" dirty="0"/>
          </a:p>
          <a:p>
            <a:pPr>
              <a:buFont typeface="Wingdings" charset="2"/>
              <a:buChar char="Ø"/>
            </a:pPr>
            <a:endParaRPr lang="en-US" sz="32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95415" y="3583458"/>
            <a:ext cx="11602995" cy="2285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/>
              <a:t> </a:t>
            </a:r>
            <a:endParaRPr lang="en-US" sz="28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3491" y="1845734"/>
            <a:ext cx="6428509" cy="4402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1845733"/>
            <a:ext cx="5539047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TripAdvisor </a:t>
            </a:r>
            <a:r>
              <a:rPr lang="en-US" sz="3200" dirty="0"/>
              <a:t>ranking is based on </a:t>
            </a:r>
            <a:r>
              <a:rPr lang="en-US" sz="3200" b="1" dirty="0"/>
              <a:t>quantity, quality </a:t>
            </a:r>
            <a:r>
              <a:rPr lang="en-US" sz="3200" dirty="0"/>
              <a:t>and</a:t>
            </a:r>
            <a:r>
              <a:rPr lang="en-US" sz="3200" b="1" dirty="0"/>
              <a:t> age </a:t>
            </a:r>
            <a:r>
              <a:rPr lang="en-US" sz="3200" dirty="0"/>
              <a:t>of reviews. </a:t>
            </a:r>
            <a:endParaRPr lang="en-US" sz="3200" dirty="0" smtClean="0"/>
          </a:p>
          <a:p>
            <a:pPr marL="0" indent="0">
              <a:buNone/>
            </a:pPr>
            <a:r>
              <a:rPr lang="en-US" sz="3200" dirty="0" smtClean="0"/>
              <a:t>Studies </a:t>
            </a:r>
            <a:r>
              <a:rPr lang="en-US" sz="3200" dirty="0"/>
              <a:t>show how to improve this ranking and how a change in overall score on social media can justify increase in room rates. </a:t>
            </a:r>
          </a:p>
          <a:p>
            <a:pPr>
              <a:buFont typeface="Wingdings" charset="2"/>
              <a:buChar char="Ø"/>
            </a:pPr>
            <a:endParaRPr lang="en-US" sz="32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95415" y="3583458"/>
            <a:ext cx="11602995" cy="228563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/>
              <a:t> </a:t>
            </a:r>
            <a:endParaRPr lang="en-US" sz="28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327" y="0"/>
            <a:ext cx="6560365" cy="6858000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9458543" y="471054"/>
            <a:ext cx="3394274" cy="756719"/>
          </a:xfrm>
          <a:prstGeom prst="ellipse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4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§"/>
            </a:pPr>
            <a:r>
              <a:rPr lang="en-US" sz="3200" dirty="0" smtClean="0"/>
              <a:t>Hotel Name, Rank, Rank Size, Month, Year collected every month from TripAdvisor for the last 3 years for one brand in </a:t>
            </a:r>
            <a:r>
              <a:rPr lang="en-US" sz="3200" dirty="0" smtClean="0"/>
              <a:t>Orlando</a:t>
            </a:r>
            <a:endParaRPr lang="en-US" sz="3200" dirty="0" smtClean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§"/>
            </a:pPr>
            <a:r>
              <a:rPr lang="en-US" sz="3200" dirty="0" smtClean="0"/>
              <a:t>Average Room Rate, Occupancy Rate, # of Rooms collected from hotel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8648" y="3505200"/>
            <a:ext cx="2645032" cy="200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91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WRANGLING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sz="3200" dirty="0" smtClean="0"/>
              <a:t>Monthly Revenue calculated from ADR,OCC,# of rooms</a:t>
            </a:r>
          </a:p>
          <a:p>
            <a:pPr>
              <a:buFont typeface="Wingdings" charset="2"/>
              <a:buChar char="Ø"/>
            </a:pPr>
            <a:r>
              <a:rPr lang="en-US" sz="3200" dirty="0" err="1" smtClean="0"/>
              <a:t>TripAdvisor</a:t>
            </a:r>
            <a:r>
              <a:rPr lang="en-US" sz="3200" dirty="0" smtClean="0"/>
              <a:t> </a:t>
            </a:r>
            <a:r>
              <a:rPr lang="en-US" sz="3200" dirty="0" smtClean="0"/>
              <a:t>rank re-adjusted to locality and </a:t>
            </a:r>
            <a:r>
              <a:rPr lang="en-US" sz="3200" dirty="0" smtClean="0"/>
              <a:t>chain scale</a:t>
            </a:r>
            <a:endParaRPr lang="en-US" sz="3200" dirty="0" smtClean="0"/>
          </a:p>
          <a:p>
            <a:pPr lvl="1">
              <a:buFont typeface="Wingdings" charset="2"/>
              <a:buChar char="Ø"/>
            </a:pPr>
            <a:r>
              <a:rPr lang="en-US" sz="3000" b="1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3000" b="1" dirty="0" err="1" smtClean="0">
                <a:solidFill>
                  <a:schemeClr val="accent2">
                    <a:lumMod val="75000"/>
                  </a:schemeClr>
                </a:solidFill>
              </a:rPr>
              <a:t>geopy</a:t>
            </a:r>
            <a:r>
              <a:rPr lang="en-US" sz="3000" b="1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3000" dirty="0" smtClean="0"/>
              <a:t>package to cluster hotels based on distance.</a:t>
            </a:r>
          </a:p>
          <a:p>
            <a:pPr lvl="1">
              <a:buFont typeface="Wingdings" charset="2"/>
              <a:buChar char="Ø"/>
            </a:pPr>
            <a:r>
              <a:rPr lang="en-US" sz="3000" dirty="0" smtClean="0"/>
              <a:t> Considered one chain scale above and below hotel to cluster based on chain scales.</a:t>
            </a:r>
            <a:endParaRPr lang="en-US" sz="3000" b="1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07465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11367"/>
            <a:ext cx="10058400" cy="1450757"/>
          </a:xfrm>
        </p:spPr>
        <p:txBody>
          <a:bodyPr/>
          <a:lstStyle/>
          <a:p>
            <a:r>
              <a:rPr lang="en-US" dirty="0" smtClean="0"/>
              <a:t>RANKING CONVERSION</a:t>
            </a:r>
            <a:endParaRPr lang="en-US" dirty="0"/>
          </a:p>
        </p:txBody>
      </p:sp>
      <p:sp>
        <p:nvSpPr>
          <p:cNvPr id="46" name="Content Placeholder 2"/>
          <p:cNvSpPr>
            <a:spLocks noGrp="1"/>
          </p:cNvSpPr>
          <p:nvPr>
            <p:ph idx="1"/>
          </p:nvPr>
        </p:nvSpPr>
        <p:spPr>
          <a:xfrm>
            <a:off x="1654981" y="5939294"/>
            <a:ext cx="1095154" cy="42042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b="1" dirty="0" smtClean="0"/>
              <a:t>58/367</a:t>
            </a:r>
          </a:p>
          <a:p>
            <a:pPr>
              <a:buFont typeface="Wingdings" charset="2"/>
              <a:buChar char="Ø"/>
            </a:pPr>
            <a:endParaRPr lang="en-US" sz="3200" b="1" dirty="0"/>
          </a:p>
          <a:p>
            <a:pPr>
              <a:buFont typeface="Wingdings" charset="2"/>
              <a:buChar char="Ø"/>
            </a:pPr>
            <a:endParaRPr lang="en-US" sz="3200" b="1" dirty="0" smtClean="0"/>
          </a:p>
          <a:p>
            <a:pPr>
              <a:buFont typeface="Wingdings" charset="2"/>
              <a:buChar char="Ø"/>
            </a:pPr>
            <a:endParaRPr lang="en-US" sz="3200" b="1" dirty="0"/>
          </a:p>
          <a:p>
            <a:pPr>
              <a:buFont typeface="Wingdings" charset="2"/>
              <a:buChar char="Ø"/>
            </a:pPr>
            <a:endParaRPr lang="en-US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14" y="2083681"/>
            <a:ext cx="3331519" cy="3807451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5" name="4-Point Star 4"/>
          <p:cNvSpPr/>
          <p:nvPr/>
        </p:nvSpPr>
        <p:spPr>
          <a:xfrm>
            <a:off x="2130683" y="2940471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7" name="4-Point Star 6"/>
          <p:cNvSpPr/>
          <p:nvPr/>
        </p:nvSpPr>
        <p:spPr>
          <a:xfrm>
            <a:off x="2574325" y="3118023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8" name="4-Point Star 7"/>
          <p:cNvSpPr/>
          <p:nvPr/>
        </p:nvSpPr>
        <p:spPr>
          <a:xfrm>
            <a:off x="1473064" y="3470318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9" name="4-Point Star 8"/>
          <p:cNvSpPr/>
          <p:nvPr/>
        </p:nvSpPr>
        <p:spPr>
          <a:xfrm>
            <a:off x="1097280" y="3406347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10" name="4-Point Star 9"/>
          <p:cNvSpPr/>
          <p:nvPr/>
        </p:nvSpPr>
        <p:spPr>
          <a:xfrm>
            <a:off x="1356771" y="3851483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11" name="4-Point Star 10"/>
          <p:cNvSpPr/>
          <p:nvPr/>
        </p:nvSpPr>
        <p:spPr>
          <a:xfrm>
            <a:off x="3161270" y="4677775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12" name="4-Point Star 11"/>
          <p:cNvSpPr/>
          <p:nvPr/>
        </p:nvSpPr>
        <p:spPr>
          <a:xfrm>
            <a:off x="3398107" y="5203183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13" name="4-Point Star 12"/>
          <p:cNvSpPr/>
          <p:nvPr/>
        </p:nvSpPr>
        <p:spPr>
          <a:xfrm>
            <a:off x="3381634" y="4465403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14" name="4-Point Star 13"/>
          <p:cNvSpPr/>
          <p:nvPr/>
        </p:nvSpPr>
        <p:spPr>
          <a:xfrm>
            <a:off x="3045941" y="4457210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15" name="4-Point Star 14"/>
          <p:cNvSpPr/>
          <p:nvPr/>
        </p:nvSpPr>
        <p:spPr>
          <a:xfrm>
            <a:off x="2891482" y="4184823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16" name="4-Point Star 15"/>
          <p:cNvSpPr/>
          <p:nvPr/>
        </p:nvSpPr>
        <p:spPr>
          <a:xfrm>
            <a:off x="2772034" y="4737251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17" name="4-Point Star 16"/>
          <p:cNvSpPr/>
          <p:nvPr/>
        </p:nvSpPr>
        <p:spPr>
          <a:xfrm>
            <a:off x="3138616" y="5025575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18" name="4-Point Star 17"/>
          <p:cNvSpPr/>
          <p:nvPr/>
        </p:nvSpPr>
        <p:spPr>
          <a:xfrm>
            <a:off x="2660821" y="4457210"/>
            <a:ext cx="259491" cy="271848"/>
          </a:xfrm>
          <a:prstGeom prst="star4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19" name="4-Point Star 18"/>
          <p:cNvSpPr/>
          <p:nvPr/>
        </p:nvSpPr>
        <p:spPr>
          <a:xfrm>
            <a:off x="2380736" y="4658499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20" name="4-Point Star 19"/>
          <p:cNvSpPr/>
          <p:nvPr/>
        </p:nvSpPr>
        <p:spPr>
          <a:xfrm>
            <a:off x="1097280" y="3851483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21" name="4-Point Star 20"/>
          <p:cNvSpPr/>
          <p:nvPr/>
        </p:nvSpPr>
        <p:spPr>
          <a:xfrm>
            <a:off x="2750134" y="3464344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22" name="4-Point Star 21"/>
          <p:cNvSpPr/>
          <p:nvPr/>
        </p:nvSpPr>
        <p:spPr>
          <a:xfrm>
            <a:off x="1924737" y="2804547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23" name="4-Point Star 22"/>
          <p:cNvSpPr/>
          <p:nvPr/>
        </p:nvSpPr>
        <p:spPr>
          <a:xfrm>
            <a:off x="2066736" y="3244803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24" name="4-Point Star 23"/>
          <p:cNvSpPr/>
          <p:nvPr/>
        </p:nvSpPr>
        <p:spPr>
          <a:xfrm>
            <a:off x="1687042" y="2972955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25" name="4-Point Star 24"/>
          <p:cNvSpPr/>
          <p:nvPr/>
        </p:nvSpPr>
        <p:spPr>
          <a:xfrm>
            <a:off x="1732555" y="3317919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26" name="4-Point Star 25"/>
          <p:cNvSpPr/>
          <p:nvPr/>
        </p:nvSpPr>
        <p:spPr>
          <a:xfrm>
            <a:off x="2421925" y="2965623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27" name="4-Point Star 26"/>
          <p:cNvSpPr/>
          <p:nvPr/>
        </p:nvSpPr>
        <p:spPr>
          <a:xfrm>
            <a:off x="2574325" y="3118023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28" name="4-Point Star 27"/>
          <p:cNvSpPr/>
          <p:nvPr/>
        </p:nvSpPr>
        <p:spPr>
          <a:xfrm>
            <a:off x="2924634" y="5118791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29" name="4-Point Star 28"/>
          <p:cNvSpPr/>
          <p:nvPr/>
        </p:nvSpPr>
        <p:spPr>
          <a:xfrm>
            <a:off x="3251888" y="5419630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30" name="4-Point Star 29"/>
          <p:cNvSpPr/>
          <p:nvPr/>
        </p:nvSpPr>
        <p:spPr>
          <a:xfrm>
            <a:off x="1150826" y="4096724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31" name="4-Point Star 30"/>
          <p:cNvSpPr/>
          <p:nvPr/>
        </p:nvSpPr>
        <p:spPr>
          <a:xfrm>
            <a:off x="2902534" y="3616744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32" name="4-Point Star 31"/>
          <p:cNvSpPr/>
          <p:nvPr/>
        </p:nvSpPr>
        <p:spPr>
          <a:xfrm>
            <a:off x="1263201" y="3631862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33" name="4-Point Star 32"/>
          <p:cNvSpPr/>
          <p:nvPr/>
        </p:nvSpPr>
        <p:spPr>
          <a:xfrm>
            <a:off x="3447639" y="4096513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34" name="4-Point Star 33"/>
          <p:cNvSpPr/>
          <p:nvPr/>
        </p:nvSpPr>
        <p:spPr>
          <a:xfrm>
            <a:off x="2870026" y="4980931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35" name="4-Point Star 34"/>
          <p:cNvSpPr/>
          <p:nvPr/>
        </p:nvSpPr>
        <p:spPr>
          <a:xfrm>
            <a:off x="2942969" y="4546481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892" y="2083681"/>
            <a:ext cx="3616753" cy="378866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2"/>
            </a:solidFill>
          </a:ln>
        </p:spPr>
      </p:pic>
      <p:sp>
        <p:nvSpPr>
          <p:cNvPr id="40" name="Right Arrow 39"/>
          <p:cNvSpPr/>
          <p:nvPr/>
        </p:nvSpPr>
        <p:spPr>
          <a:xfrm>
            <a:off x="4055933" y="3846626"/>
            <a:ext cx="226540" cy="1712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Arrow 40"/>
          <p:cNvSpPr/>
          <p:nvPr/>
        </p:nvSpPr>
        <p:spPr>
          <a:xfrm>
            <a:off x="8046721" y="3822599"/>
            <a:ext cx="226540" cy="1712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4-Point Star 41"/>
          <p:cNvSpPr/>
          <p:nvPr/>
        </p:nvSpPr>
        <p:spPr>
          <a:xfrm>
            <a:off x="5842792" y="3877350"/>
            <a:ext cx="259491" cy="271848"/>
          </a:xfrm>
          <a:prstGeom prst="star4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43" name="4-Point Star 42"/>
          <p:cNvSpPr/>
          <p:nvPr/>
        </p:nvSpPr>
        <p:spPr>
          <a:xfrm>
            <a:off x="5995192" y="4029750"/>
            <a:ext cx="259491" cy="271848"/>
          </a:xfrm>
          <a:prstGeom prst="star4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4" name="4-Point Star 43"/>
          <p:cNvSpPr/>
          <p:nvPr/>
        </p:nvSpPr>
        <p:spPr>
          <a:xfrm>
            <a:off x="6147592" y="4182150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45" name="4-Point Star 44"/>
          <p:cNvSpPr/>
          <p:nvPr/>
        </p:nvSpPr>
        <p:spPr>
          <a:xfrm>
            <a:off x="5539487" y="3746012"/>
            <a:ext cx="259491" cy="271848"/>
          </a:xfrm>
          <a:prstGeom prst="star4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5646247" y="5960862"/>
            <a:ext cx="1095154" cy="420422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sz="3200" b="1" dirty="0" smtClean="0"/>
              <a:t>20/78</a:t>
            </a:r>
          </a:p>
          <a:p>
            <a:pPr>
              <a:buFont typeface="Wingdings" charset="2"/>
              <a:buChar char="Ø"/>
            </a:pPr>
            <a:endParaRPr lang="en-US" sz="3200" b="1" dirty="0" smtClean="0"/>
          </a:p>
          <a:p>
            <a:pPr>
              <a:buFont typeface="Wingdings" charset="2"/>
              <a:buChar char="Ø"/>
            </a:pPr>
            <a:endParaRPr lang="en-US" sz="3200" b="1" dirty="0" smtClean="0"/>
          </a:p>
          <a:p>
            <a:pPr>
              <a:buFont typeface="Wingdings" charset="2"/>
              <a:buChar char="Ø"/>
            </a:pPr>
            <a:endParaRPr lang="en-US" sz="3200" b="1" dirty="0" smtClean="0"/>
          </a:p>
          <a:p>
            <a:pPr>
              <a:buFont typeface="Wingdings" charset="2"/>
              <a:buChar char="Ø"/>
            </a:pPr>
            <a:endParaRPr lang="en-US" sz="3200" b="1" dirty="0"/>
          </a:p>
        </p:txBody>
      </p:sp>
      <p:sp>
        <p:nvSpPr>
          <p:cNvPr id="48" name="Content Placeholder 2"/>
          <p:cNvSpPr txBox="1">
            <a:spLocks/>
          </p:cNvSpPr>
          <p:nvPr/>
        </p:nvSpPr>
        <p:spPr>
          <a:xfrm>
            <a:off x="9534060" y="5960862"/>
            <a:ext cx="1095154" cy="420422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sz="3200" b="1" dirty="0" smtClean="0"/>
              <a:t>7/39</a:t>
            </a:r>
          </a:p>
          <a:p>
            <a:pPr>
              <a:buFont typeface="Wingdings" charset="2"/>
              <a:buChar char="Ø"/>
            </a:pPr>
            <a:endParaRPr lang="en-US" sz="3200" b="1" dirty="0" smtClean="0"/>
          </a:p>
          <a:p>
            <a:pPr>
              <a:buFont typeface="Wingdings" charset="2"/>
              <a:buChar char="Ø"/>
            </a:pPr>
            <a:endParaRPr lang="en-US" sz="3200" b="1" dirty="0" smtClean="0"/>
          </a:p>
          <a:p>
            <a:pPr>
              <a:buFont typeface="Wingdings" charset="2"/>
              <a:buChar char="Ø"/>
            </a:pPr>
            <a:endParaRPr lang="en-US" sz="3200" b="1" dirty="0" smtClean="0"/>
          </a:p>
          <a:p>
            <a:pPr>
              <a:buFont typeface="Wingdings" charset="2"/>
              <a:buChar char="Ø"/>
            </a:pPr>
            <a:endParaRPr lang="en-US" sz="3200" b="1" dirty="0"/>
          </a:p>
        </p:txBody>
      </p:sp>
      <p:sp>
        <p:nvSpPr>
          <p:cNvPr id="49" name="4-Point Star 48"/>
          <p:cNvSpPr/>
          <p:nvPr/>
        </p:nvSpPr>
        <p:spPr>
          <a:xfrm>
            <a:off x="5609469" y="4278872"/>
            <a:ext cx="259491" cy="271848"/>
          </a:xfrm>
          <a:prstGeom prst="star4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0" name="4-Point Star 49"/>
          <p:cNvSpPr/>
          <p:nvPr/>
        </p:nvSpPr>
        <p:spPr>
          <a:xfrm>
            <a:off x="5860315" y="3487409"/>
            <a:ext cx="259491" cy="271848"/>
          </a:xfrm>
          <a:prstGeom prst="star4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1" name="4-Point Star 50"/>
          <p:cNvSpPr/>
          <p:nvPr/>
        </p:nvSpPr>
        <p:spPr>
          <a:xfrm>
            <a:off x="5105689" y="3686675"/>
            <a:ext cx="259491" cy="271848"/>
          </a:xfrm>
          <a:prstGeom prst="star4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52" name="4-Point Star 51"/>
          <p:cNvSpPr/>
          <p:nvPr/>
        </p:nvSpPr>
        <p:spPr>
          <a:xfrm>
            <a:off x="5188295" y="4149198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3" name="4-Point Star 52"/>
          <p:cNvSpPr/>
          <p:nvPr/>
        </p:nvSpPr>
        <p:spPr>
          <a:xfrm>
            <a:off x="5357550" y="3303994"/>
            <a:ext cx="259491" cy="271848"/>
          </a:xfrm>
          <a:prstGeom prst="star4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54" name="4-Point Star 53"/>
          <p:cNvSpPr/>
          <p:nvPr/>
        </p:nvSpPr>
        <p:spPr>
          <a:xfrm>
            <a:off x="6329685" y="3810077"/>
            <a:ext cx="259491" cy="271848"/>
          </a:xfrm>
          <a:prstGeom prst="star4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55" name="4-Point Star 54"/>
          <p:cNvSpPr/>
          <p:nvPr/>
        </p:nvSpPr>
        <p:spPr>
          <a:xfrm>
            <a:off x="6559483" y="4344891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56" name="4-Point Star 55"/>
          <p:cNvSpPr/>
          <p:nvPr/>
        </p:nvSpPr>
        <p:spPr>
          <a:xfrm>
            <a:off x="6021696" y="4486612"/>
            <a:ext cx="259491" cy="271848"/>
          </a:xfrm>
          <a:prstGeom prst="star4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57" name="4-Point Star 56"/>
          <p:cNvSpPr/>
          <p:nvPr/>
        </p:nvSpPr>
        <p:spPr>
          <a:xfrm>
            <a:off x="5648935" y="4601327"/>
            <a:ext cx="259491" cy="271848"/>
          </a:xfrm>
          <a:prstGeom prst="star4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58" name="Oval 57"/>
          <p:cNvSpPr/>
          <p:nvPr/>
        </p:nvSpPr>
        <p:spPr>
          <a:xfrm>
            <a:off x="2130683" y="4096513"/>
            <a:ext cx="1817862" cy="1459041"/>
          </a:xfrm>
          <a:prstGeom prst="ellipse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4-Point Star 58"/>
          <p:cNvSpPr/>
          <p:nvPr/>
        </p:nvSpPr>
        <p:spPr>
          <a:xfrm>
            <a:off x="5801335" y="4753727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60" name="4-Point Star 59"/>
          <p:cNvSpPr/>
          <p:nvPr/>
        </p:nvSpPr>
        <p:spPr>
          <a:xfrm>
            <a:off x="5332456" y="4616122"/>
            <a:ext cx="259491" cy="271848"/>
          </a:xfrm>
          <a:prstGeom prst="star4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61" name="4-Point Star 60"/>
          <p:cNvSpPr/>
          <p:nvPr/>
        </p:nvSpPr>
        <p:spPr>
          <a:xfrm>
            <a:off x="4945280" y="4006860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62" name="4-Point Star 61"/>
          <p:cNvSpPr/>
          <p:nvPr/>
        </p:nvSpPr>
        <p:spPr>
          <a:xfrm>
            <a:off x="5007029" y="3422672"/>
            <a:ext cx="259491" cy="271848"/>
          </a:xfrm>
          <a:prstGeom prst="star4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pic>
        <p:nvPicPr>
          <p:cNvPr id="82" name="Picture 8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352" y="2064189"/>
            <a:ext cx="3616753" cy="378866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2"/>
            </a:solidFill>
          </a:ln>
        </p:spPr>
      </p:pic>
      <p:sp>
        <p:nvSpPr>
          <p:cNvPr id="83" name="4-Point Star 82"/>
          <p:cNvSpPr/>
          <p:nvPr/>
        </p:nvSpPr>
        <p:spPr>
          <a:xfrm>
            <a:off x="10295052" y="4162658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84" name="4-Point Star 83"/>
          <p:cNvSpPr/>
          <p:nvPr/>
        </p:nvSpPr>
        <p:spPr>
          <a:xfrm>
            <a:off x="9686947" y="3726520"/>
            <a:ext cx="259491" cy="271848"/>
          </a:xfrm>
          <a:prstGeom prst="star4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85" name="4-Point Star 84"/>
          <p:cNvSpPr/>
          <p:nvPr/>
        </p:nvSpPr>
        <p:spPr>
          <a:xfrm>
            <a:off x="9335755" y="4129706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86" name="4-Point Star 85"/>
          <p:cNvSpPr/>
          <p:nvPr/>
        </p:nvSpPr>
        <p:spPr>
          <a:xfrm>
            <a:off x="10706943" y="4325399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87" name="4-Point Star 86"/>
          <p:cNvSpPr/>
          <p:nvPr/>
        </p:nvSpPr>
        <p:spPr>
          <a:xfrm>
            <a:off x="9948795" y="4734235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  <p:sp>
        <p:nvSpPr>
          <p:cNvPr id="88" name="4-Point Star 87"/>
          <p:cNvSpPr/>
          <p:nvPr/>
        </p:nvSpPr>
        <p:spPr>
          <a:xfrm>
            <a:off x="9092740" y="3987368"/>
            <a:ext cx="259491" cy="271848"/>
          </a:xfrm>
          <a:prstGeom prst="star4">
            <a:avLst/>
          </a:prstGeom>
          <a:solidFill>
            <a:srgbClr val="A74EA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74EA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51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FEATURED</a:t>
            </a:r>
            <a:endParaRPr lang="en-US" dirty="0"/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7242836"/>
              </p:ext>
            </p:extLst>
          </p:nvPr>
        </p:nvGraphicFramePr>
        <p:xfrm>
          <a:off x="1429478" y="1846264"/>
          <a:ext cx="2463654" cy="4260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3654"/>
              </a:tblGrid>
              <a:tr h="429696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Initial</a:t>
                      </a:r>
                      <a:r>
                        <a:rPr lang="en-US" sz="2400" baseline="0" dirty="0" smtClean="0"/>
                        <a:t> Data Set</a:t>
                      </a:r>
                      <a:endParaRPr lang="en-US" sz="2400" dirty="0"/>
                    </a:p>
                  </a:txBody>
                  <a:tcPr/>
                </a:tc>
              </a:tr>
              <a:tr h="422567">
                <a:tc>
                  <a:txBody>
                    <a:bodyPr/>
                    <a:lstStyle/>
                    <a:p>
                      <a:r>
                        <a:rPr lang="en-US" dirty="0" smtClean="0"/>
                        <a:t>TID</a:t>
                      </a:r>
                      <a:endParaRPr lang="en-US" dirty="0"/>
                    </a:p>
                  </a:txBody>
                  <a:tcPr/>
                </a:tc>
              </a:tr>
              <a:tr h="422567">
                <a:tc>
                  <a:txBody>
                    <a:bodyPr/>
                    <a:lstStyle/>
                    <a:p>
                      <a:r>
                        <a:rPr lang="en-US" dirty="0" smtClean="0"/>
                        <a:t>MONTH</a:t>
                      </a:r>
                      <a:endParaRPr lang="en-US" dirty="0"/>
                    </a:p>
                  </a:txBody>
                  <a:tcPr/>
                </a:tc>
              </a:tr>
              <a:tr h="422567">
                <a:tc>
                  <a:txBody>
                    <a:bodyPr/>
                    <a:lstStyle/>
                    <a:p>
                      <a:r>
                        <a:rPr lang="en-US" dirty="0" smtClean="0"/>
                        <a:t>YEAR</a:t>
                      </a:r>
                      <a:endParaRPr lang="en-US" dirty="0"/>
                    </a:p>
                  </a:txBody>
                  <a:tcPr/>
                </a:tc>
              </a:tr>
              <a:tr h="422567">
                <a:tc>
                  <a:txBody>
                    <a:bodyPr/>
                    <a:lstStyle/>
                    <a:p>
                      <a:r>
                        <a:rPr lang="en-US" dirty="0" smtClean="0"/>
                        <a:t>HOTEL NAME</a:t>
                      </a:r>
                      <a:endParaRPr lang="en-US" dirty="0"/>
                    </a:p>
                  </a:txBody>
                  <a:tcPr/>
                </a:tc>
              </a:tr>
              <a:tr h="422567">
                <a:tc>
                  <a:txBody>
                    <a:bodyPr/>
                    <a:lstStyle/>
                    <a:p>
                      <a:r>
                        <a:rPr lang="en-US" dirty="0" smtClean="0"/>
                        <a:t>RANK</a:t>
                      </a:r>
                      <a:endParaRPr lang="en-US" dirty="0"/>
                    </a:p>
                  </a:txBody>
                  <a:tcPr/>
                </a:tc>
              </a:tr>
              <a:tr h="422567">
                <a:tc>
                  <a:txBody>
                    <a:bodyPr/>
                    <a:lstStyle/>
                    <a:p>
                      <a:r>
                        <a:rPr lang="en-US" dirty="0" smtClean="0"/>
                        <a:t>RANK</a:t>
                      </a:r>
                      <a:r>
                        <a:rPr lang="en-US" baseline="0" dirty="0" smtClean="0"/>
                        <a:t> SIZE</a:t>
                      </a:r>
                      <a:endParaRPr lang="en-US" dirty="0"/>
                    </a:p>
                  </a:txBody>
                  <a:tcPr/>
                </a:tc>
              </a:tr>
              <a:tr h="422567">
                <a:tc>
                  <a:txBody>
                    <a:bodyPr/>
                    <a:lstStyle/>
                    <a:p>
                      <a:r>
                        <a:rPr lang="en-US" dirty="0" smtClean="0"/>
                        <a:t>ADR</a:t>
                      </a:r>
                      <a:endParaRPr lang="en-US" dirty="0"/>
                    </a:p>
                  </a:txBody>
                  <a:tcPr/>
                </a:tc>
              </a:tr>
              <a:tr h="422567">
                <a:tc>
                  <a:txBody>
                    <a:bodyPr/>
                    <a:lstStyle/>
                    <a:p>
                      <a:r>
                        <a:rPr lang="en-US" dirty="0" smtClean="0"/>
                        <a:t>OCC</a:t>
                      </a:r>
                      <a:endParaRPr lang="en-US" dirty="0"/>
                    </a:p>
                  </a:txBody>
                  <a:tcPr/>
                </a:tc>
              </a:tr>
              <a:tr h="422567">
                <a:tc>
                  <a:txBody>
                    <a:bodyPr/>
                    <a:lstStyle/>
                    <a:p>
                      <a:r>
                        <a:rPr lang="en-US" dirty="0" smtClean="0"/>
                        <a:t># Rooms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ight Arrow 5"/>
          <p:cNvSpPr/>
          <p:nvPr/>
        </p:nvSpPr>
        <p:spPr>
          <a:xfrm rot="20610395">
            <a:off x="4155823" y="3021955"/>
            <a:ext cx="1565934" cy="6434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Other </a:t>
            </a:r>
            <a:endParaRPr lang="en-US" dirty="0"/>
          </a:p>
        </p:txBody>
      </p:sp>
      <p:graphicFrame>
        <p:nvGraphicFramePr>
          <p:cNvPr id="7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0838354"/>
              </p:ext>
            </p:extLst>
          </p:nvPr>
        </p:nvGraphicFramePr>
        <p:xfrm>
          <a:off x="6742329" y="5072870"/>
          <a:ext cx="1251744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1744"/>
              </a:tblGrid>
              <a:tr h="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Y</a:t>
                      </a:r>
                      <a:endParaRPr lang="en-US" sz="2400" dirty="0"/>
                    </a:p>
                  </a:txBody>
                  <a:tcPr/>
                </a:tc>
              </a:tr>
              <a:tr h="224431">
                <a:tc>
                  <a:txBody>
                    <a:bodyPr/>
                    <a:lstStyle/>
                    <a:p>
                      <a:r>
                        <a:rPr lang="en-US" dirty="0" smtClean="0"/>
                        <a:t>REVENUE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ight Arrow 8"/>
          <p:cNvSpPr/>
          <p:nvPr/>
        </p:nvSpPr>
        <p:spPr>
          <a:xfrm rot="604995">
            <a:off x="4133832" y="4628285"/>
            <a:ext cx="2485358" cy="6434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ADR, OCC, # Rooms</a:t>
            </a:r>
            <a:endParaRPr lang="en-US" dirty="0"/>
          </a:p>
        </p:txBody>
      </p:sp>
      <p:graphicFrame>
        <p:nvGraphicFramePr>
          <p:cNvPr id="10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5465378"/>
              </p:ext>
            </p:extLst>
          </p:nvPr>
        </p:nvGraphicFramePr>
        <p:xfrm>
          <a:off x="5917221" y="1846264"/>
          <a:ext cx="1738688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8688"/>
              </a:tblGrid>
              <a:tr h="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  <a:tr h="224431">
                <a:tc>
                  <a:txBody>
                    <a:bodyPr/>
                    <a:lstStyle/>
                    <a:p>
                      <a:r>
                        <a:rPr lang="en-US" dirty="0" smtClean="0"/>
                        <a:t>TID</a:t>
                      </a:r>
                      <a:endParaRPr lang="en-US" dirty="0"/>
                    </a:p>
                  </a:txBody>
                  <a:tcPr/>
                </a:tc>
              </a:tr>
              <a:tr h="224431">
                <a:tc>
                  <a:txBody>
                    <a:bodyPr/>
                    <a:lstStyle/>
                    <a:p>
                      <a:r>
                        <a:rPr lang="en-US" dirty="0" smtClean="0"/>
                        <a:t>QUARTER </a:t>
                      </a:r>
                      <a:endParaRPr lang="en-US" dirty="0"/>
                    </a:p>
                  </a:txBody>
                  <a:tcPr/>
                </a:tc>
              </a:tr>
              <a:tr h="224431">
                <a:tc>
                  <a:txBody>
                    <a:bodyPr/>
                    <a:lstStyle/>
                    <a:p>
                      <a:r>
                        <a:rPr lang="en-US" dirty="0" smtClean="0"/>
                        <a:t>YEAR</a:t>
                      </a:r>
                      <a:endParaRPr lang="en-US" dirty="0"/>
                    </a:p>
                  </a:txBody>
                  <a:tcPr/>
                </a:tc>
              </a:tr>
              <a:tr h="224431">
                <a:tc>
                  <a:txBody>
                    <a:bodyPr/>
                    <a:lstStyle/>
                    <a:p>
                      <a:r>
                        <a:rPr lang="en-US" dirty="0" smtClean="0"/>
                        <a:t>BRAND</a:t>
                      </a:r>
                      <a:endParaRPr lang="en-US" dirty="0"/>
                    </a:p>
                  </a:txBody>
                  <a:tcPr/>
                </a:tc>
              </a:tr>
              <a:tr h="224431">
                <a:tc>
                  <a:txBody>
                    <a:bodyPr/>
                    <a:lstStyle/>
                    <a:p>
                      <a:r>
                        <a:rPr lang="en-US" dirty="0" smtClean="0"/>
                        <a:t>RANK_BY_SIZE 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Right Arrow 10"/>
          <p:cNvSpPr/>
          <p:nvPr/>
        </p:nvSpPr>
        <p:spPr>
          <a:xfrm>
            <a:off x="7878574" y="2473783"/>
            <a:ext cx="1492125" cy="10309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Category to Dummy</a:t>
            </a:r>
            <a:endParaRPr lang="en-US" dirty="0"/>
          </a:p>
        </p:txBody>
      </p:sp>
      <p:graphicFrame>
        <p:nvGraphicFramePr>
          <p:cNvPr id="12" name="Content Placeholder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4794547"/>
              </p:ext>
            </p:extLst>
          </p:nvPr>
        </p:nvGraphicFramePr>
        <p:xfrm>
          <a:off x="9414935" y="1933523"/>
          <a:ext cx="2347574" cy="2418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7574"/>
              </a:tblGrid>
              <a:tr h="589544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  <a:tr h="224431">
                <a:tc>
                  <a:txBody>
                    <a:bodyPr/>
                    <a:lstStyle/>
                    <a:p>
                      <a:r>
                        <a:rPr lang="en-US" dirty="0" smtClean="0"/>
                        <a:t>TID1, TID2, ..</a:t>
                      </a:r>
                      <a:endParaRPr lang="en-US" dirty="0"/>
                    </a:p>
                  </a:txBody>
                  <a:tcPr/>
                </a:tc>
              </a:tr>
              <a:tr h="224431">
                <a:tc>
                  <a:txBody>
                    <a:bodyPr/>
                    <a:lstStyle/>
                    <a:p>
                      <a:r>
                        <a:rPr lang="en-US" dirty="0" smtClean="0"/>
                        <a:t>Q2,Q3,Q4</a:t>
                      </a:r>
                      <a:endParaRPr lang="en-US" dirty="0"/>
                    </a:p>
                  </a:txBody>
                  <a:tcPr/>
                </a:tc>
              </a:tr>
              <a:tr h="224431">
                <a:tc>
                  <a:txBody>
                    <a:bodyPr/>
                    <a:lstStyle/>
                    <a:p>
                      <a:r>
                        <a:rPr lang="en-US" dirty="0" smtClean="0"/>
                        <a:t>Y2013, Y2014</a:t>
                      </a:r>
                      <a:endParaRPr lang="en-US" dirty="0"/>
                    </a:p>
                  </a:txBody>
                  <a:tcPr/>
                </a:tc>
              </a:tr>
              <a:tr h="224431">
                <a:tc>
                  <a:txBody>
                    <a:bodyPr/>
                    <a:lstStyle/>
                    <a:p>
                      <a:r>
                        <a:rPr lang="en-US" dirty="0" smtClean="0"/>
                        <a:t>LUXURY, UPSCALE, etc.</a:t>
                      </a:r>
                      <a:endParaRPr lang="en-US" dirty="0"/>
                    </a:p>
                  </a:txBody>
                  <a:tcPr/>
                </a:tc>
              </a:tr>
              <a:tr h="224431">
                <a:tc>
                  <a:txBody>
                    <a:bodyPr/>
                    <a:lstStyle/>
                    <a:p>
                      <a:r>
                        <a:rPr lang="en-US" dirty="0" smtClean="0"/>
                        <a:t>RANK_BY_SIZE 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3131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0" y="3342600"/>
            <a:ext cx="5994400" cy="3515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1858"/>
            <a:ext cx="6197600" cy="35261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193"/>
            <a:ext cx="6197600" cy="3079389"/>
          </a:xfrm>
          <a:prstGeom prst="rect">
            <a:avLst/>
          </a:prstGeom>
        </p:spPr>
      </p:pic>
      <p:pic>
        <p:nvPicPr>
          <p:cNvPr id="8" name="Content Placeholder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600" y="81194"/>
            <a:ext cx="5943600" cy="3250664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653146" y="311119"/>
            <a:ext cx="2840182" cy="336815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3200" b="1" dirty="0" smtClean="0"/>
              <a:t>Revenue by Normalized Rank</a:t>
            </a:r>
            <a:endParaRPr lang="en-US" sz="3200" b="1" dirty="0"/>
          </a:p>
          <a:p>
            <a:pPr>
              <a:buFont typeface="Wingdings" charset="2"/>
              <a:buChar char="Ø"/>
            </a:pPr>
            <a:endParaRPr lang="en-US" sz="3200" b="1" dirty="0" smtClean="0"/>
          </a:p>
          <a:p>
            <a:pPr>
              <a:buFont typeface="Wingdings" charset="2"/>
              <a:buChar char="Ø"/>
            </a:pPr>
            <a:endParaRPr lang="en-US" sz="3200" b="1" dirty="0"/>
          </a:p>
          <a:p>
            <a:pPr>
              <a:buFont typeface="Wingdings" charset="2"/>
              <a:buChar char="Ø"/>
            </a:pPr>
            <a:endParaRPr lang="en-US" sz="3200" b="1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3357418" y="3559366"/>
            <a:ext cx="2840182" cy="336815"/>
          </a:xfrm>
          <a:prstGeom prst="rect">
            <a:avLst/>
          </a:prstGeom>
        </p:spPr>
        <p:txBody>
          <a:bodyPr vert="horz" lIns="0" tIns="45720" rIns="0" bIns="45720" rtlCol="0">
            <a:normAutofit fontScale="6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sz="3200" b="1" smtClean="0"/>
              <a:t>Revenue by Month</a:t>
            </a:r>
          </a:p>
          <a:p>
            <a:pPr>
              <a:buFont typeface="Wingdings" charset="2"/>
              <a:buChar char="Ø"/>
            </a:pPr>
            <a:endParaRPr lang="en-US" sz="3200" b="1" dirty="0" smtClean="0"/>
          </a:p>
          <a:p>
            <a:pPr>
              <a:buFont typeface="Wingdings" charset="2"/>
              <a:buChar char="Ø"/>
            </a:pPr>
            <a:endParaRPr lang="en-US" sz="3200" b="1" dirty="0" smtClean="0"/>
          </a:p>
          <a:p>
            <a:pPr>
              <a:buFont typeface="Wingdings" charset="2"/>
              <a:buChar char="Ø"/>
            </a:pPr>
            <a:endParaRPr lang="en-US" sz="3200" b="1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7495309" y="284486"/>
            <a:ext cx="4378039" cy="7268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sz="1800" b="1" dirty="0" smtClean="0"/>
              <a:t>Revenue and Rank Difference for one month</a:t>
            </a:r>
          </a:p>
          <a:p>
            <a:pPr>
              <a:buFont typeface="Wingdings" charset="2"/>
              <a:buChar char="Ø"/>
            </a:pPr>
            <a:endParaRPr lang="en-US" sz="1800" b="1" dirty="0" smtClean="0"/>
          </a:p>
          <a:p>
            <a:pPr>
              <a:buFont typeface="Wingdings" charset="2"/>
              <a:buChar char="Ø"/>
            </a:pPr>
            <a:endParaRPr lang="en-US" sz="1800" b="1" dirty="0" smtClean="0"/>
          </a:p>
          <a:p>
            <a:pPr>
              <a:buFont typeface="Wingdings" charset="2"/>
              <a:buChar char="Ø"/>
            </a:pPr>
            <a:endParaRPr lang="en-US" sz="1800" b="1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8894618" y="3656346"/>
            <a:ext cx="4230255" cy="72689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sz="1800" b="1" dirty="0" smtClean="0"/>
              <a:t>Revenue by Rank difference</a:t>
            </a:r>
          </a:p>
          <a:p>
            <a:pPr>
              <a:buFont typeface="Wingdings" charset="2"/>
              <a:buChar char="Ø"/>
            </a:pPr>
            <a:endParaRPr lang="en-US" sz="1800" b="1" dirty="0" smtClean="0"/>
          </a:p>
          <a:p>
            <a:pPr>
              <a:buFont typeface="Wingdings" charset="2"/>
              <a:buChar char="Ø"/>
            </a:pPr>
            <a:endParaRPr lang="en-US" sz="1800" b="1" dirty="0" smtClean="0"/>
          </a:p>
          <a:p>
            <a:pPr>
              <a:buFont typeface="Wingdings" charset="2"/>
              <a:buChar char="Ø"/>
            </a:pPr>
            <a:endParaRPr lang="en-US" sz="1800" b="1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017495" y="213750"/>
            <a:ext cx="161636" cy="6257699"/>
          </a:xfrm>
          <a:prstGeom prst="rect">
            <a:avLst/>
          </a:prstGeom>
        </p:spPr>
        <p:txBody>
          <a:bodyPr vert="horz" lIns="0" tIns="45720" rIns="0" bIns="45720" rtlCol="0"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sz="3600" b="1" dirty="0" smtClean="0"/>
              <a:t>INITIAL 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sz="3600" b="1" dirty="0" smtClean="0"/>
              <a:t> OBSERVATIONS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959200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Interpretation - </a:t>
            </a:r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762603"/>
            <a:ext cx="10058400" cy="4582775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Ø"/>
            </a:pPr>
            <a:r>
              <a:rPr lang="en-US" sz="2800" dirty="0" smtClean="0"/>
              <a:t> Linear Regression Model was selected due to its high interpretability</a:t>
            </a:r>
          </a:p>
          <a:p>
            <a:pPr>
              <a:buFont typeface="Wingdings" charset="2"/>
              <a:buChar char="Ø"/>
            </a:pPr>
            <a:r>
              <a:rPr lang="en-US" sz="2800" dirty="0" smtClean="0"/>
              <a:t> Feature Selection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2400" dirty="0" smtClean="0"/>
              <a:t>TID , Month, Year, Rank, </a:t>
            </a:r>
            <a:r>
              <a:rPr lang="en-US" sz="2400" dirty="0" err="1" smtClean="0"/>
              <a:t>Rank_Size</a:t>
            </a:r>
            <a:r>
              <a:rPr lang="en-US" sz="2400" dirty="0" smtClean="0"/>
              <a:t>, </a:t>
            </a:r>
            <a:r>
              <a:rPr lang="en-US" sz="2400" dirty="0" err="1" smtClean="0"/>
              <a:t>Rank_By_Size</a:t>
            </a:r>
            <a:r>
              <a:rPr lang="en-US" sz="2400" dirty="0" smtClean="0"/>
              <a:t> </a:t>
            </a:r>
          </a:p>
          <a:p>
            <a:pPr lvl="2"/>
            <a:r>
              <a:rPr lang="en-US" sz="1800" dirty="0" smtClean="0"/>
              <a:t>High </a:t>
            </a:r>
            <a:r>
              <a:rPr lang="en-US" sz="1800" dirty="0" smtClean="0"/>
              <a:t>R</a:t>
            </a:r>
            <a:r>
              <a:rPr lang="en-US" sz="1800" baseline="30000" dirty="0" smtClean="0"/>
              <a:t>2</a:t>
            </a:r>
            <a:r>
              <a:rPr lang="en-US" sz="1800" dirty="0" smtClean="0"/>
              <a:t>  </a:t>
            </a:r>
            <a:r>
              <a:rPr lang="en-US" sz="1800" dirty="0" smtClean="0"/>
              <a:t>(0.91)</a:t>
            </a:r>
          </a:p>
          <a:p>
            <a:pPr lvl="2"/>
            <a:r>
              <a:rPr lang="en-US" sz="1800" dirty="0" smtClean="0"/>
              <a:t>TID was highly significant but other features were not significant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2400" dirty="0" smtClean="0"/>
              <a:t>Month, Year, Rank, </a:t>
            </a:r>
            <a:r>
              <a:rPr lang="en-US" sz="2400" dirty="0" err="1" smtClean="0"/>
              <a:t>Rank_Size</a:t>
            </a:r>
            <a:r>
              <a:rPr lang="en-US" sz="2400" dirty="0" smtClean="0"/>
              <a:t>, </a:t>
            </a:r>
            <a:r>
              <a:rPr lang="en-US" sz="2400" dirty="0" err="1" smtClean="0"/>
              <a:t>Rank_By_Size</a:t>
            </a:r>
            <a:endParaRPr lang="en-US" sz="2400" dirty="0" smtClean="0"/>
          </a:p>
          <a:p>
            <a:pPr lvl="2"/>
            <a:r>
              <a:rPr lang="en-US" sz="1800" dirty="0" smtClean="0"/>
              <a:t>Low </a:t>
            </a:r>
            <a:r>
              <a:rPr lang="en-US" sz="1800" dirty="0"/>
              <a:t>R</a:t>
            </a:r>
            <a:r>
              <a:rPr lang="en-US" sz="1800" baseline="30000" dirty="0"/>
              <a:t>2</a:t>
            </a:r>
            <a:r>
              <a:rPr lang="en-US" sz="1800" dirty="0" smtClean="0"/>
              <a:t>  </a:t>
            </a:r>
            <a:r>
              <a:rPr lang="en-US" sz="1800" dirty="0" smtClean="0"/>
              <a:t>(0.03)</a:t>
            </a:r>
          </a:p>
          <a:p>
            <a:pPr lvl="2"/>
            <a:r>
              <a:rPr lang="en-US" sz="1800" dirty="0" err="1" smtClean="0"/>
              <a:t>Rank_Size</a:t>
            </a:r>
            <a:r>
              <a:rPr lang="en-US" sz="1800" dirty="0" smtClean="0"/>
              <a:t> and </a:t>
            </a:r>
            <a:r>
              <a:rPr lang="en-US" sz="1800" dirty="0" err="1" smtClean="0"/>
              <a:t>Rank_by_Size</a:t>
            </a:r>
            <a:r>
              <a:rPr lang="en-US" sz="1800" dirty="0" smtClean="0"/>
              <a:t> were significant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2400" dirty="0" smtClean="0"/>
              <a:t>Quarter, </a:t>
            </a:r>
            <a:r>
              <a:rPr lang="en-US" sz="2400" dirty="0"/>
              <a:t>Year, </a:t>
            </a:r>
            <a:r>
              <a:rPr lang="en-US" sz="2400" dirty="0" err="1" smtClean="0"/>
              <a:t>Rank_By_Size</a:t>
            </a:r>
            <a:r>
              <a:rPr lang="en-US" sz="2400" dirty="0" smtClean="0"/>
              <a:t>, Chain Scale</a:t>
            </a:r>
            <a:endParaRPr lang="en-US" sz="2400" dirty="0"/>
          </a:p>
          <a:p>
            <a:pPr lvl="2"/>
            <a:r>
              <a:rPr lang="en-US" sz="1800" dirty="0" smtClean="0"/>
              <a:t>Medium </a:t>
            </a:r>
            <a:r>
              <a:rPr lang="en-US" sz="1800" dirty="0"/>
              <a:t>R</a:t>
            </a:r>
            <a:r>
              <a:rPr lang="en-US" sz="1800" baseline="30000" dirty="0"/>
              <a:t>2</a:t>
            </a:r>
            <a:r>
              <a:rPr lang="en-US" sz="1800" dirty="0" smtClean="0"/>
              <a:t>  </a:t>
            </a:r>
            <a:r>
              <a:rPr lang="en-US" sz="1800" dirty="0"/>
              <a:t>(</a:t>
            </a:r>
            <a:r>
              <a:rPr lang="en-US" sz="1800" dirty="0" smtClean="0"/>
              <a:t>0.33</a:t>
            </a:r>
            <a:r>
              <a:rPr lang="en-US" sz="1800" dirty="0"/>
              <a:t>)</a:t>
            </a:r>
          </a:p>
          <a:p>
            <a:pPr lvl="2"/>
            <a:r>
              <a:rPr lang="en-US" sz="1800" dirty="0" smtClean="0"/>
              <a:t>All features were significant</a:t>
            </a:r>
          </a:p>
          <a:p>
            <a:pPr lvl="2"/>
            <a:endParaRPr lang="en-US" sz="1800" dirty="0" smtClean="0"/>
          </a:p>
          <a:p>
            <a:pPr lvl="2"/>
            <a:endParaRPr lang="en-US" sz="1800" dirty="0" smtClean="0"/>
          </a:p>
          <a:p>
            <a:pPr lvl="1">
              <a:buFont typeface="Wingdings" charset="2"/>
              <a:buChar char="Ø"/>
            </a:pPr>
            <a:endParaRPr lang="en-US" sz="2400" dirty="0" smtClean="0"/>
          </a:p>
          <a:p>
            <a:pPr>
              <a:buFont typeface="Wingdings" charset="2"/>
              <a:buChar char="Ø"/>
            </a:pP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9436" y="2501323"/>
            <a:ext cx="38100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73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3941</TotalTime>
  <Words>629</Words>
  <Application>Microsoft Macintosh PowerPoint</Application>
  <PresentationFormat>Widescreen</PresentationFormat>
  <Paragraphs>174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Wingdings</vt:lpstr>
      <vt:lpstr>Retrospect</vt:lpstr>
      <vt:lpstr>Financial Impact of Social Media Ranking </vt:lpstr>
      <vt:lpstr>PROBLEM</vt:lpstr>
      <vt:lpstr>BACKGROUND</vt:lpstr>
      <vt:lpstr>DATA</vt:lpstr>
      <vt:lpstr>DATA WRANGLING</vt:lpstr>
      <vt:lpstr>RANKING CONVERSION</vt:lpstr>
      <vt:lpstr>FEATURES FEATURED</vt:lpstr>
      <vt:lpstr>PowerPoint Presentation</vt:lpstr>
      <vt:lpstr>Interpretation - Model Selection</vt:lpstr>
      <vt:lpstr>Linear Regression</vt:lpstr>
      <vt:lpstr>PowerPoint Presentation</vt:lpstr>
      <vt:lpstr>Next Steps</vt:lpstr>
      <vt:lpstr>Prediction – Model Selection</vt:lpstr>
      <vt:lpstr>Feature Importance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Financial Impact of Social Media Ranking </dc:title>
  <dc:creator>Harshitha Ram Gopal</dc:creator>
  <cp:lastModifiedBy>Harshitha Ram Gopal</cp:lastModifiedBy>
  <cp:revision>32</cp:revision>
  <dcterms:created xsi:type="dcterms:W3CDTF">2016-04-03T23:05:42Z</dcterms:created>
  <dcterms:modified xsi:type="dcterms:W3CDTF">2016-04-06T21:10:37Z</dcterms:modified>
</cp:coreProperties>
</file>

<file path=docProps/thumbnail.jpeg>
</file>